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741" autoAdjust="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4A338A-F0C3-480B-9764-3DFC09843123}" type="datetimeFigureOut">
              <a:rPr lang="en-US" smtClean="0"/>
              <a:t>11/10/2019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D028AA-6C55-411E-8F17-58ED51B227DA}" type="slidenum">
              <a:rPr lang="en-US" smtClean="0"/>
              <a:t>‹#›</a:t>
            </a:fld>
            <a:endParaRPr lang="en-US"/>
          </a:p>
        </p:txBody>
      </p:sp>
    </p:spTree>
    <p:extLst>
      <p:ext uri="{BB962C8B-B14F-4D97-AF65-F5344CB8AC3E}">
        <p14:creationId xmlns:p14="http://schemas.microsoft.com/office/powerpoint/2010/main" val="524321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Diabetes can be defined as the disorder that basically results from the diminished or the absent insulin secretion by the pancreatic system up the body. This makes it impossible for the body to properly utilize glucose. </a:t>
            </a:r>
          </a:p>
          <a:p>
            <a:endParaRPr lang="en-US" dirty="0"/>
          </a:p>
        </p:txBody>
      </p:sp>
      <p:sp>
        <p:nvSpPr>
          <p:cNvPr id="4" name="Slide Number Placeholder 3"/>
          <p:cNvSpPr>
            <a:spLocks noGrp="1"/>
          </p:cNvSpPr>
          <p:nvPr>
            <p:ph type="sldNum" sz="quarter" idx="10"/>
          </p:nvPr>
        </p:nvSpPr>
        <p:spPr/>
        <p:txBody>
          <a:bodyPr/>
          <a:lstStyle/>
          <a:p>
            <a:fld id="{9AD028AA-6C55-411E-8F17-58ED51B227DA}" type="slidenum">
              <a:rPr lang="en-US" smtClean="0"/>
              <a:t>2</a:t>
            </a:fld>
            <a:endParaRPr lang="en-US"/>
          </a:p>
        </p:txBody>
      </p:sp>
    </p:spTree>
    <p:extLst>
      <p:ext uri="{BB962C8B-B14F-4D97-AF65-F5344CB8AC3E}">
        <p14:creationId xmlns:p14="http://schemas.microsoft.com/office/powerpoint/2010/main" val="2915035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major symptoms of</a:t>
            </a:r>
            <a:r>
              <a:rPr lang="en-US" baseline="0" dirty="0" smtClean="0"/>
              <a:t> the diabetes that requires emergency care include, </a:t>
            </a:r>
            <a:r>
              <a:rPr lang="en-US" dirty="0" smtClean="0"/>
              <a:t>Presence of low bicarbonate, Arterial blood pH becoming low than 7.3, Deep slow (</a:t>
            </a:r>
            <a:r>
              <a:rPr lang="en-US" dirty="0" err="1" smtClean="0"/>
              <a:t>Kussmaul</a:t>
            </a:r>
            <a:r>
              <a:rPr lang="en-US" dirty="0" smtClean="0"/>
              <a:t>) breathing, abdominal pain, vomiting</a:t>
            </a:r>
            <a:r>
              <a:rPr lang="en-US" baseline="0" dirty="0" smtClean="0"/>
              <a:t> </a:t>
            </a:r>
            <a:r>
              <a:rPr lang="en-US" dirty="0" smtClean="0"/>
              <a:t>Nausea and change in mental status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p>
          <a:p>
            <a:endParaRPr lang="en-US" dirty="0"/>
          </a:p>
        </p:txBody>
      </p:sp>
      <p:sp>
        <p:nvSpPr>
          <p:cNvPr id="4" name="Slide Number Placeholder 3"/>
          <p:cNvSpPr>
            <a:spLocks noGrp="1"/>
          </p:cNvSpPr>
          <p:nvPr>
            <p:ph type="sldNum" sz="quarter" idx="10"/>
          </p:nvPr>
        </p:nvSpPr>
        <p:spPr/>
        <p:txBody>
          <a:bodyPr/>
          <a:lstStyle/>
          <a:p>
            <a:fld id="{9AD028AA-6C55-411E-8F17-58ED51B227DA}" type="slidenum">
              <a:rPr lang="en-US" smtClean="0"/>
              <a:t>3</a:t>
            </a:fld>
            <a:endParaRPr lang="en-US"/>
          </a:p>
        </p:txBody>
      </p:sp>
    </p:spTree>
    <p:extLst>
      <p:ext uri="{BB962C8B-B14F-4D97-AF65-F5344CB8AC3E}">
        <p14:creationId xmlns:p14="http://schemas.microsoft.com/office/powerpoint/2010/main" val="2418817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Diabetic emergency is a serious condition mostly caused by the imbalance of insulin and sugar in the body, the imbalance of insulin and sugar in the body and also the failure of individual to take enough insulin or react to large meal which has high concentrates of carbohydrates</a:t>
            </a:r>
          </a:p>
          <a:p>
            <a:endParaRPr lang="en-US" dirty="0"/>
          </a:p>
        </p:txBody>
      </p:sp>
      <p:sp>
        <p:nvSpPr>
          <p:cNvPr id="4" name="Slide Number Placeholder 3"/>
          <p:cNvSpPr>
            <a:spLocks noGrp="1"/>
          </p:cNvSpPr>
          <p:nvPr>
            <p:ph type="sldNum" sz="quarter" idx="10"/>
          </p:nvPr>
        </p:nvSpPr>
        <p:spPr/>
        <p:txBody>
          <a:bodyPr/>
          <a:lstStyle/>
          <a:p>
            <a:fld id="{9AD028AA-6C55-411E-8F17-58ED51B227DA}" type="slidenum">
              <a:rPr lang="en-US" smtClean="0"/>
              <a:t>4</a:t>
            </a:fld>
            <a:endParaRPr lang="en-US"/>
          </a:p>
        </p:txBody>
      </p:sp>
    </p:spTree>
    <p:extLst>
      <p:ext uri="{BB962C8B-B14F-4D97-AF65-F5344CB8AC3E}">
        <p14:creationId xmlns:p14="http://schemas.microsoft.com/office/powerpoint/2010/main" val="459706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major symptoms of</a:t>
            </a:r>
            <a:r>
              <a:rPr lang="en-US" baseline="0" dirty="0" smtClean="0"/>
              <a:t> the diabetes that requires emergency care include, </a:t>
            </a:r>
            <a:r>
              <a:rPr lang="en-US" dirty="0" smtClean="0"/>
              <a:t>Presence of low bicarbonate, Arterial blood pH becoming low than 7.3, Deep slow (</a:t>
            </a:r>
            <a:r>
              <a:rPr lang="en-US" dirty="0" err="1" smtClean="0"/>
              <a:t>Kussmaul</a:t>
            </a:r>
            <a:r>
              <a:rPr lang="en-US" dirty="0" smtClean="0"/>
              <a:t>) breathing, abdominal pain, vomiting</a:t>
            </a:r>
            <a:r>
              <a:rPr lang="en-US" baseline="0" dirty="0" smtClean="0"/>
              <a:t> </a:t>
            </a:r>
            <a:r>
              <a:rPr lang="en-US" dirty="0" smtClean="0"/>
              <a:t>Nausea and change in mental status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AD028AA-6C55-411E-8F17-58ED51B227DA}" type="slidenum">
              <a:rPr lang="en-US" smtClean="0"/>
              <a:t>5</a:t>
            </a:fld>
            <a:endParaRPr lang="en-US"/>
          </a:p>
        </p:txBody>
      </p:sp>
    </p:spTree>
    <p:extLst>
      <p:ext uri="{BB962C8B-B14F-4D97-AF65-F5344CB8AC3E}">
        <p14:creationId xmlns:p14="http://schemas.microsoft.com/office/powerpoint/2010/main" val="32271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care for diabetic</a:t>
            </a:r>
            <a:r>
              <a:rPr lang="en-US" baseline="0" dirty="0" smtClean="0"/>
              <a:t> emergencies is that </a:t>
            </a:r>
            <a:r>
              <a:rPr lang="en-US" dirty="0" smtClean="0"/>
              <a:t>Regular insulin should be used. It is recommended that a dose of 0.1-0.2U/kg </a:t>
            </a:r>
            <a:r>
              <a:rPr lang="en-US" dirty="0" err="1" smtClean="0"/>
              <a:t>i.v</a:t>
            </a:r>
            <a:r>
              <a:rPr lang="en-US" dirty="0" smtClean="0"/>
              <a:t> should be subsequently followed by 0.1 U/kg/hr infusion. Within the duration of 4-6 hrs when the glucose reaches 300 mg/dl, then the infusion rate be reduced o 2-3 U/hr</a:t>
            </a:r>
          </a:p>
          <a:p>
            <a:endParaRPr lang="en-US" dirty="0"/>
          </a:p>
        </p:txBody>
      </p:sp>
      <p:sp>
        <p:nvSpPr>
          <p:cNvPr id="4" name="Slide Number Placeholder 3"/>
          <p:cNvSpPr>
            <a:spLocks noGrp="1"/>
          </p:cNvSpPr>
          <p:nvPr>
            <p:ph type="sldNum" sz="quarter" idx="10"/>
          </p:nvPr>
        </p:nvSpPr>
        <p:spPr/>
        <p:txBody>
          <a:bodyPr/>
          <a:lstStyle/>
          <a:p>
            <a:fld id="{9AD028AA-6C55-411E-8F17-58ED51B227DA}" type="slidenum">
              <a:rPr lang="en-US" smtClean="0"/>
              <a:t>6</a:t>
            </a:fld>
            <a:endParaRPr lang="en-US"/>
          </a:p>
        </p:txBody>
      </p:sp>
    </p:spTree>
    <p:extLst>
      <p:ext uri="{BB962C8B-B14F-4D97-AF65-F5344CB8AC3E}">
        <p14:creationId xmlns:p14="http://schemas.microsoft.com/office/powerpoint/2010/main" val="1669357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appropriate to activate</a:t>
            </a:r>
            <a:r>
              <a:rPr lang="en-US" baseline="0" dirty="0" smtClean="0"/>
              <a:t> EMS or call 011 when there is no insulin to provide to the patient, </a:t>
            </a:r>
            <a:r>
              <a:rPr lang="en-US" dirty="0" smtClean="0"/>
              <a:t>When there is lack of proper formulae of administering insulin</a:t>
            </a:r>
            <a:r>
              <a:rPr lang="en-US" baseline="0" dirty="0" smtClean="0"/>
              <a:t>  and whenever the situation worsens. </a:t>
            </a:r>
            <a:endParaRPr lang="en-US" dirty="0" smtClean="0"/>
          </a:p>
        </p:txBody>
      </p:sp>
      <p:sp>
        <p:nvSpPr>
          <p:cNvPr id="4" name="Slide Number Placeholder 3"/>
          <p:cNvSpPr>
            <a:spLocks noGrp="1"/>
          </p:cNvSpPr>
          <p:nvPr>
            <p:ph type="sldNum" sz="quarter" idx="10"/>
          </p:nvPr>
        </p:nvSpPr>
        <p:spPr/>
        <p:txBody>
          <a:bodyPr/>
          <a:lstStyle/>
          <a:p>
            <a:fld id="{9AD028AA-6C55-411E-8F17-58ED51B227DA}" type="slidenum">
              <a:rPr lang="en-US" smtClean="0"/>
              <a:t>7</a:t>
            </a:fld>
            <a:endParaRPr lang="en-US"/>
          </a:p>
        </p:txBody>
      </p:sp>
    </p:spTree>
    <p:extLst>
      <p:ext uri="{BB962C8B-B14F-4D97-AF65-F5344CB8AC3E}">
        <p14:creationId xmlns:p14="http://schemas.microsoft.com/office/powerpoint/2010/main" val="2246345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Other pertinent information about diabetic emergencies,</a:t>
            </a:r>
            <a:r>
              <a:rPr lang="en-US" baseline="0" dirty="0" smtClean="0"/>
              <a:t> </a:t>
            </a:r>
            <a:r>
              <a:rPr lang="en-US" dirty="0" smtClean="0"/>
              <a:t>People with type 2 diabetes should be diagnosed with </a:t>
            </a:r>
            <a:r>
              <a:rPr lang="en-US" dirty="0" err="1" smtClean="0"/>
              <a:t>hyporo-smolar</a:t>
            </a:r>
            <a:r>
              <a:rPr lang="en-US" dirty="0" smtClean="0"/>
              <a:t> hyperglycemic syndrome (HHS). The elderly people should frequently get checked and use hydration to prevent the emergencies related to diabetes</a:t>
            </a:r>
          </a:p>
          <a:p>
            <a:endParaRPr lang="en-US" dirty="0"/>
          </a:p>
        </p:txBody>
      </p:sp>
      <p:sp>
        <p:nvSpPr>
          <p:cNvPr id="4" name="Slide Number Placeholder 3"/>
          <p:cNvSpPr>
            <a:spLocks noGrp="1"/>
          </p:cNvSpPr>
          <p:nvPr>
            <p:ph type="sldNum" sz="quarter" idx="10"/>
          </p:nvPr>
        </p:nvSpPr>
        <p:spPr/>
        <p:txBody>
          <a:bodyPr/>
          <a:lstStyle/>
          <a:p>
            <a:fld id="{9AD028AA-6C55-411E-8F17-58ED51B227DA}" type="slidenum">
              <a:rPr lang="en-US" smtClean="0"/>
              <a:t>8</a:t>
            </a:fld>
            <a:endParaRPr lang="en-US"/>
          </a:p>
        </p:txBody>
      </p:sp>
    </p:spTree>
    <p:extLst>
      <p:ext uri="{BB962C8B-B14F-4D97-AF65-F5344CB8AC3E}">
        <p14:creationId xmlns:p14="http://schemas.microsoft.com/office/powerpoint/2010/main" val="150447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5974F2D-215F-42F0-834E-DBF1570A7815}" type="datetimeFigureOut">
              <a:rPr lang="en-US" smtClean="0"/>
              <a:t>11/10/2019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03522D2-33C0-402E-861E-9F82963ABA5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974F2D-215F-42F0-834E-DBF1570A7815}" type="datetimeFigureOut">
              <a:rPr lang="en-US" smtClean="0"/>
              <a:t>11/10/2019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3522D2-33C0-402E-861E-9F82963ABA5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5974F2D-215F-42F0-834E-DBF1570A7815}" type="datetimeFigureOut">
              <a:rPr lang="en-US" smtClean="0"/>
              <a:t>11/10/2019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3522D2-33C0-402E-861E-9F82963ABA5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5974F2D-215F-42F0-834E-DBF1570A7815}" type="datetimeFigureOut">
              <a:rPr lang="en-US" smtClean="0"/>
              <a:t>11/10/2019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3522D2-33C0-402E-861E-9F82963ABA5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5974F2D-215F-42F0-834E-DBF1570A7815}" type="datetimeFigureOut">
              <a:rPr lang="en-US" smtClean="0"/>
              <a:t>11/10/2019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3522D2-33C0-402E-861E-9F82963ABA5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5974F2D-215F-42F0-834E-DBF1570A7815}" type="datetimeFigureOut">
              <a:rPr lang="en-US" smtClean="0"/>
              <a:t>11/10/2019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3522D2-33C0-402E-861E-9F82963ABA5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974F2D-215F-42F0-834E-DBF1570A7815}" type="datetimeFigureOut">
              <a:rPr lang="en-US" smtClean="0"/>
              <a:t>11/10/2019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3522D2-33C0-402E-861E-9F82963ABA5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5974F2D-215F-42F0-834E-DBF1570A7815}" type="datetimeFigureOut">
              <a:rPr lang="en-US" smtClean="0"/>
              <a:t>11/10/2019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3522D2-33C0-402E-861E-9F82963ABA5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5974F2D-215F-42F0-834E-DBF1570A7815}" type="datetimeFigureOut">
              <a:rPr lang="en-US" smtClean="0"/>
              <a:t>11/10/2019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403522D2-33C0-402E-861E-9F82963ABA5F}"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974F2D-215F-42F0-834E-DBF1570A7815}" type="datetimeFigureOut">
              <a:rPr lang="en-US" smtClean="0"/>
              <a:t>11/10/2019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3522D2-33C0-402E-861E-9F82963ABA5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974F2D-215F-42F0-834E-DBF1570A7815}" type="datetimeFigureOut">
              <a:rPr lang="en-US" smtClean="0"/>
              <a:t>11/10/2019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3522D2-33C0-402E-861E-9F82963ABA5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5974F2D-215F-42F0-834E-DBF1570A7815}" type="datetimeFigureOut">
              <a:rPr lang="en-US" smtClean="0"/>
              <a:t>11/10/2019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03522D2-33C0-402E-861E-9F82963ABA5F}"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algn="ctr">
              <a:buNone/>
            </a:pPr>
            <a:endParaRPr lang="en-US" dirty="0" smtClean="0"/>
          </a:p>
          <a:p>
            <a:pPr algn="ctr">
              <a:buNone/>
            </a:pPr>
            <a:endParaRPr lang="en-US" sz="3600" dirty="0">
              <a:latin typeface="Times New Roman" pitchFamily="18" charset="0"/>
              <a:cs typeface="Times New Roman" pitchFamily="18" charset="0"/>
            </a:endParaRPr>
          </a:p>
          <a:p>
            <a:pPr algn="ctr">
              <a:buNone/>
            </a:pPr>
            <a:r>
              <a:rPr lang="en-US" sz="3600" dirty="0" smtClean="0">
                <a:latin typeface="Times New Roman" pitchFamily="18" charset="0"/>
                <a:cs typeface="Times New Roman" pitchFamily="18" charset="0"/>
              </a:rPr>
              <a:t>Diabetic Emergencies </a:t>
            </a:r>
          </a:p>
          <a:p>
            <a:pPr algn="ctr">
              <a:buNone/>
            </a:pPr>
            <a:endParaRPr lang="en-US" sz="3600" dirty="0" smtClean="0">
              <a:latin typeface="Times New Roman" pitchFamily="18" charset="0"/>
              <a:cs typeface="Times New Roman" pitchFamily="18" charset="0"/>
            </a:endParaRPr>
          </a:p>
          <a:p>
            <a:pPr algn="ctr">
              <a:buNone/>
            </a:pPr>
            <a:r>
              <a:rPr lang="en-US" sz="3600" dirty="0" smtClean="0">
                <a:latin typeface="Times New Roman" pitchFamily="18" charset="0"/>
                <a:cs typeface="Times New Roman" pitchFamily="18" charset="0"/>
              </a:rPr>
              <a:t>Name</a:t>
            </a:r>
          </a:p>
          <a:p>
            <a:pPr algn="ctr">
              <a:buNone/>
            </a:pPr>
            <a:r>
              <a:rPr lang="en-US" sz="3600" dirty="0" smtClean="0">
                <a:latin typeface="Times New Roman" pitchFamily="18" charset="0"/>
                <a:cs typeface="Times New Roman" pitchFamily="18" charset="0"/>
              </a:rPr>
              <a:t>University Affiliation </a:t>
            </a:r>
            <a:endParaRPr lang="en-US"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FF00"/>
                </a:solidFill>
              </a:rPr>
              <a:t>Introduction </a:t>
            </a:r>
            <a:endParaRPr lang="en-US" dirty="0">
              <a:solidFill>
                <a:srgbClr val="FFFF00"/>
              </a:solidFill>
            </a:endParaRPr>
          </a:p>
        </p:txBody>
      </p:sp>
      <p:sp>
        <p:nvSpPr>
          <p:cNvPr id="3" name="Content Placeholder 2"/>
          <p:cNvSpPr>
            <a:spLocks noGrp="1"/>
          </p:cNvSpPr>
          <p:nvPr>
            <p:ph idx="1"/>
          </p:nvPr>
        </p:nvSpPr>
        <p:spPr/>
        <p:txBody>
          <a:bodyPr/>
          <a:lstStyle/>
          <a:p>
            <a:r>
              <a:rPr lang="en-US" dirty="0"/>
              <a:t>Diabetes </a:t>
            </a:r>
            <a:r>
              <a:rPr lang="en-US" dirty="0" smtClean="0"/>
              <a:t>is</a:t>
            </a:r>
            <a:r>
              <a:rPr lang="en-US" dirty="0" smtClean="0"/>
              <a:t> </a:t>
            </a:r>
            <a:r>
              <a:rPr lang="en-US" dirty="0"/>
              <a:t>defined as the disorder that basically results from the diminished or the absent insulin secretion by the pancreatic system up the body. </a:t>
            </a:r>
            <a:endParaRPr lang="en-US" dirty="0" smtClean="0"/>
          </a:p>
          <a:p>
            <a:r>
              <a:rPr lang="en-US" dirty="0" smtClean="0"/>
              <a:t>The disorder make it </a:t>
            </a:r>
            <a:r>
              <a:rPr lang="en-US" dirty="0"/>
              <a:t>impossible for the body to properly utilize glucose.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Overview of Diabetic Emergencies </a:t>
            </a:r>
            <a:endParaRPr lang="en-US" dirty="0"/>
          </a:p>
        </p:txBody>
      </p:sp>
      <p:sp>
        <p:nvSpPr>
          <p:cNvPr id="3" name="Content Placeholder 2"/>
          <p:cNvSpPr>
            <a:spLocks noGrp="1"/>
          </p:cNvSpPr>
          <p:nvPr>
            <p:ph idx="1"/>
          </p:nvPr>
        </p:nvSpPr>
        <p:spPr/>
        <p:txBody>
          <a:bodyPr/>
          <a:lstStyle/>
          <a:p>
            <a:pPr>
              <a:buNone/>
            </a:pPr>
            <a:r>
              <a:rPr lang="en-US" dirty="0" smtClean="0"/>
              <a:t>Diabetic emergencies is associated with the following signs;</a:t>
            </a:r>
          </a:p>
          <a:p>
            <a:pPr>
              <a:buFont typeface="Wingdings" pitchFamily="2" charset="2"/>
              <a:buChar char="§"/>
            </a:pPr>
            <a:r>
              <a:rPr lang="en-US" dirty="0" smtClean="0"/>
              <a:t>Deep slow (</a:t>
            </a:r>
            <a:r>
              <a:rPr lang="en-US" dirty="0" err="1" smtClean="0"/>
              <a:t>Kussmaul</a:t>
            </a:r>
            <a:r>
              <a:rPr lang="en-US" dirty="0" smtClean="0"/>
              <a:t>) breathing, abdominal pain, vomiting, Nausea and change in mental status</a:t>
            </a:r>
          </a:p>
          <a:p>
            <a:pPr>
              <a:buFont typeface="Wingdings" pitchFamily="2" charset="2"/>
              <a:buChar char="§"/>
            </a:pPr>
            <a:r>
              <a:rPr lang="en-US" dirty="0" smtClean="0"/>
              <a:t>Presence of low bicarbonate </a:t>
            </a:r>
          </a:p>
          <a:p>
            <a:pPr>
              <a:buFont typeface="Wingdings" pitchFamily="2" charset="2"/>
              <a:buChar char="§"/>
            </a:pPr>
            <a:r>
              <a:rPr lang="en-US" dirty="0" smtClean="0"/>
              <a:t>Arterial blood pH becoming low than 7.3</a:t>
            </a:r>
          </a:p>
          <a:p>
            <a:pPr>
              <a:buFont typeface="Wingdings" pitchFamily="2" charset="2"/>
              <a:buChar char="§"/>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the Condition</a:t>
            </a:r>
            <a:endParaRPr lang="en-US" dirty="0"/>
          </a:p>
        </p:txBody>
      </p:sp>
      <p:sp>
        <p:nvSpPr>
          <p:cNvPr id="3" name="Content Placeholder 2"/>
          <p:cNvSpPr>
            <a:spLocks noGrp="1"/>
          </p:cNvSpPr>
          <p:nvPr>
            <p:ph idx="1"/>
          </p:nvPr>
        </p:nvSpPr>
        <p:spPr/>
        <p:txBody>
          <a:bodyPr/>
          <a:lstStyle/>
          <a:p>
            <a:pPr>
              <a:buNone/>
            </a:pPr>
            <a:r>
              <a:rPr lang="en-US" dirty="0" smtClean="0"/>
              <a:t>Diabetic </a:t>
            </a:r>
            <a:r>
              <a:rPr lang="en-US" dirty="0"/>
              <a:t>emergency is caused by</a:t>
            </a:r>
            <a:r>
              <a:rPr lang="en-US" dirty="0" smtClean="0"/>
              <a:t>;</a:t>
            </a:r>
          </a:p>
          <a:p>
            <a:pPr>
              <a:buFont typeface="Wingdings" pitchFamily="2" charset="2"/>
              <a:buChar char="§"/>
            </a:pPr>
            <a:r>
              <a:rPr lang="en-US" dirty="0"/>
              <a:t>The imbalance of  insulin and sugar in the body</a:t>
            </a:r>
          </a:p>
          <a:p>
            <a:pPr>
              <a:buFont typeface="Wingdings" pitchFamily="2" charset="2"/>
              <a:buChar char="§"/>
            </a:pPr>
            <a:r>
              <a:rPr lang="en-US" dirty="0"/>
              <a:t>Occur when there is excess sugar in the blood</a:t>
            </a:r>
          </a:p>
          <a:p>
            <a:pPr>
              <a:buFont typeface="Wingdings" pitchFamily="2" charset="2"/>
              <a:buChar char="§"/>
            </a:pPr>
            <a:r>
              <a:rPr lang="en-US" dirty="0"/>
              <a:t>Failure of individual to take enough insulin or react to large meal which has high concentrates of carbohydrates</a:t>
            </a:r>
          </a:p>
          <a:p>
            <a:pPr>
              <a:buFont typeface="Wingdings" pitchFamily="2" charset="2"/>
              <a:buChar char="§"/>
            </a:pPr>
            <a:endParaRPr lang="en-US" dirty="0"/>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Symptoms of Diabetic Emergencies</a:t>
            </a:r>
            <a:endParaRPr lang="en-US" dirty="0"/>
          </a:p>
        </p:txBody>
      </p:sp>
      <p:sp>
        <p:nvSpPr>
          <p:cNvPr id="3" name="Content Placeholder 2"/>
          <p:cNvSpPr>
            <a:spLocks noGrp="1"/>
          </p:cNvSpPr>
          <p:nvPr>
            <p:ph idx="1"/>
          </p:nvPr>
        </p:nvSpPr>
        <p:spPr/>
        <p:txBody>
          <a:bodyPr/>
          <a:lstStyle/>
          <a:p>
            <a:pPr>
              <a:buFont typeface="Wingdings" pitchFamily="2" charset="2"/>
              <a:buChar char="§"/>
            </a:pPr>
            <a:r>
              <a:rPr lang="en-US" dirty="0" smtClean="0"/>
              <a:t>Arterial blood pH becoming low than 7.3</a:t>
            </a:r>
          </a:p>
          <a:p>
            <a:pPr>
              <a:buFont typeface="Wingdings" pitchFamily="2" charset="2"/>
              <a:buChar char="§"/>
            </a:pPr>
            <a:r>
              <a:rPr lang="en-US" dirty="0" smtClean="0"/>
              <a:t>Presence of low bicarbonate </a:t>
            </a:r>
          </a:p>
          <a:p>
            <a:pPr>
              <a:buFont typeface="Wingdings" pitchFamily="2" charset="2"/>
              <a:buChar char="§"/>
            </a:pPr>
            <a:r>
              <a:rPr lang="en-US" dirty="0" smtClean="0"/>
              <a:t>Deep slow (</a:t>
            </a:r>
            <a:r>
              <a:rPr lang="en-US" dirty="0" err="1" smtClean="0"/>
              <a:t>Kussmaul</a:t>
            </a:r>
            <a:r>
              <a:rPr lang="en-US" dirty="0" smtClean="0"/>
              <a:t>) breathing, abdominal pain, vomiting, Nausea and change in mental status</a:t>
            </a:r>
          </a:p>
          <a:p>
            <a:pPr>
              <a:buFont typeface="Wingdings" pitchFamily="2" charset="2"/>
              <a:buChar char="§"/>
            </a:pPr>
            <a:endParaRPr lang="en-US" dirty="0" smtClean="0"/>
          </a:p>
          <a:p>
            <a:pPr>
              <a:buFont typeface="Wingdings" pitchFamily="2" charset="2"/>
              <a:buChar char="§"/>
            </a:pPr>
            <a:endParaRPr lang="en-US" dirty="0" smtClean="0"/>
          </a:p>
          <a:p>
            <a:pPr>
              <a:buFont typeface="Wingdings" pitchFamily="2" charset="2"/>
              <a:buChar cha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First Aid/Care for Diabetic Emergencies</a:t>
            </a:r>
            <a:endParaRPr lang="en-US" dirty="0"/>
          </a:p>
        </p:txBody>
      </p:sp>
      <p:sp>
        <p:nvSpPr>
          <p:cNvPr id="3" name="Content Placeholder 2"/>
          <p:cNvSpPr>
            <a:spLocks noGrp="1"/>
          </p:cNvSpPr>
          <p:nvPr>
            <p:ph idx="1"/>
          </p:nvPr>
        </p:nvSpPr>
        <p:spPr/>
        <p:txBody>
          <a:bodyPr/>
          <a:lstStyle/>
          <a:p>
            <a:pPr>
              <a:buFont typeface="Wingdings" pitchFamily="2" charset="2"/>
              <a:buChar char="§"/>
            </a:pPr>
            <a:r>
              <a:rPr lang="en-US" dirty="0"/>
              <a:t>Regular insulin. It is recommended that a dose of 0.1-0.2U/kg </a:t>
            </a:r>
            <a:r>
              <a:rPr lang="en-US" dirty="0" err="1"/>
              <a:t>i.v</a:t>
            </a:r>
            <a:r>
              <a:rPr lang="en-US" dirty="0"/>
              <a:t> should be subsequently followed by 0.1 U/kg/hr infusion</a:t>
            </a:r>
          </a:p>
          <a:p>
            <a:pPr>
              <a:buFont typeface="Wingdings" pitchFamily="2" charset="2"/>
              <a:buChar char="§"/>
            </a:pPr>
            <a:r>
              <a:rPr lang="en-US" dirty="0"/>
              <a:t>Within the duration of 4-6 hrs when the glucose reaches 300 mg/dl, then the infusion rate be reduced o 2-3 </a:t>
            </a:r>
            <a:r>
              <a:rPr lang="en-US" dirty="0" smtClean="0"/>
              <a:t>U/hr</a:t>
            </a:r>
          </a:p>
          <a:p>
            <a:pPr>
              <a:buFont typeface="Wingdings" pitchFamily="2" charset="2"/>
              <a:buChar char="§"/>
            </a:pPr>
            <a:r>
              <a:rPr lang="en-US" dirty="0" smtClean="0"/>
              <a:t>Use of </a:t>
            </a:r>
            <a:r>
              <a:rPr lang="en-US" dirty="0" err="1" smtClean="0"/>
              <a:t>injectable</a:t>
            </a:r>
            <a:r>
              <a:rPr lang="en-US" dirty="0" smtClean="0"/>
              <a:t> antibiotics </a:t>
            </a:r>
          </a:p>
          <a:p>
            <a:pPr>
              <a:buFont typeface="Wingdings" pitchFamily="2" charset="2"/>
              <a:buChar char="§"/>
            </a:pPr>
            <a:r>
              <a:rPr lang="en-US" dirty="0" smtClean="0"/>
              <a:t>Phosphate infusion</a:t>
            </a:r>
            <a:endParaRPr lang="en-US" dirty="0"/>
          </a:p>
          <a:p>
            <a:pPr>
              <a:buFont typeface="Wingdings" pitchFamily="2" charset="2"/>
              <a:buChar char="§"/>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to call 911 or activate EMS</a:t>
            </a:r>
            <a:endParaRPr lang="en-US" dirty="0"/>
          </a:p>
        </p:txBody>
      </p:sp>
      <p:sp>
        <p:nvSpPr>
          <p:cNvPr id="3" name="Content Placeholder 2"/>
          <p:cNvSpPr>
            <a:spLocks noGrp="1"/>
          </p:cNvSpPr>
          <p:nvPr>
            <p:ph idx="1"/>
          </p:nvPr>
        </p:nvSpPr>
        <p:spPr/>
        <p:txBody>
          <a:bodyPr/>
          <a:lstStyle/>
          <a:p>
            <a:pPr>
              <a:buFont typeface="Wingdings" pitchFamily="2" charset="2"/>
              <a:buChar char="§"/>
            </a:pPr>
            <a:r>
              <a:rPr lang="en-US" dirty="0" smtClean="0"/>
              <a:t>When there is no insulin to provide to the affected patient</a:t>
            </a:r>
          </a:p>
          <a:p>
            <a:pPr>
              <a:buFont typeface="Wingdings" pitchFamily="2" charset="2"/>
              <a:buChar char="§"/>
            </a:pPr>
            <a:r>
              <a:rPr lang="en-US" dirty="0" smtClean="0"/>
              <a:t>When there is lack of proper formulae of administering insulin</a:t>
            </a:r>
          </a:p>
          <a:p>
            <a:pPr>
              <a:buFont typeface="Wingdings" pitchFamily="2" charset="2"/>
              <a:buChar char="§"/>
            </a:pPr>
            <a:r>
              <a:rPr lang="en-US" dirty="0" smtClean="0"/>
              <a:t>When the situation worsens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pertinent information about diabetic emergencies </a:t>
            </a:r>
            <a:endParaRPr lang="en-US" dirty="0"/>
          </a:p>
        </p:txBody>
      </p:sp>
      <p:sp>
        <p:nvSpPr>
          <p:cNvPr id="3" name="Content Placeholder 2"/>
          <p:cNvSpPr>
            <a:spLocks noGrp="1"/>
          </p:cNvSpPr>
          <p:nvPr>
            <p:ph idx="1"/>
          </p:nvPr>
        </p:nvSpPr>
        <p:spPr/>
        <p:txBody>
          <a:bodyPr/>
          <a:lstStyle/>
          <a:p>
            <a:pPr>
              <a:buFont typeface="Wingdings" pitchFamily="2" charset="2"/>
              <a:buChar char="§"/>
            </a:pPr>
            <a:r>
              <a:rPr lang="en-US" dirty="0" smtClean="0"/>
              <a:t>People with type 2 diabetes should be diagnosed with </a:t>
            </a:r>
            <a:r>
              <a:rPr lang="en-US" dirty="0" err="1" smtClean="0"/>
              <a:t>hyporo-smolar</a:t>
            </a:r>
            <a:r>
              <a:rPr lang="en-US" dirty="0" smtClean="0"/>
              <a:t> hyperglycemic syndrome (HHS)</a:t>
            </a:r>
          </a:p>
          <a:p>
            <a:pPr>
              <a:buFont typeface="Wingdings" pitchFamily="2" charset="2"/>
              <a:buChar char="§"/>
            </a:pPr>
            <a:r>
              <a:rPr lang="en-US" dirty="0" smtClean="0"/>
              <a:t>The elderly people should frequently get checked and use hydration to prevent the emergencies related to diabetes.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err="1"/>
              <a:t>Seaquist</a:t>
            </a:r>
            <a:r>
              <a:rPr lang="en-US" dirty="0"/>
              <a:t>, E. R., Anderson, J., Childs, B., </a:t>
            </a:r>
            <a:r>
              <a:rPr lang="en-US" dirty="0" err="1"/>
              <a:t>Cryer</a:t>
            </a:r>
            <a:r>
              <a:rPr lang="en-US" dirty="0"/>
              <a:t>, P., </a:t>
            </a:r>
            <a:r>
              <a:rPr lang="en-US" dirty="0" err="1"/>
              <a:t>Dagogo</a:t>
            </a:r>
            <a:r>
              <a:rPr lang="en-US" dirty="0"/>
              <a:t>-Jack, S., Fish, L., ... &amp; </a:t>
            </a:r>
            <a:r>
              <a:rPr lang="en-US" dirty="0" err="1"/>
              <a:t>Vigersky</a:t>
            </a:r>
            <a:r>
              <a:rPr lang="en-US" dirty="0"/>
              <a:t>, R. (2013). Hypoglycemia and diabetes: a report of a workgroup of the American Diabetes Association and the Endocrine Society. </a:t>
            </a:r>
            <a:r>
              <a:rPr lang="en-US" i="1" dirty="0"/>
              <a:t>The Journal of Clinical Endocrinology &amp; Metabolism</a:t>
            </a:r>
            <a:r>
              <a:rPr lang="en-US" dirty="0"/>
              <a:t>, </a:t>
            </a:r>
            <a:r>
              <a:rPr lang="en-US" i="1" dirty="0"/>
              <a:t>98</a:t>
            </a:r>
            <a:r>
              <a:rPr lang="en-US" dirty="0"/>
              <a:t>(5), 1845-1859</a:t>
            </a:r>
            <a:r>
              <a:rPr lang="en-US" dirty="0" smtClean="0"/>
              <a:t>.</a:t>
            </a:r>
          </a:p>
          <a:p>
            <a:pPr>
              <a:buNone/>
            </a:pPr>
            <a:r>
              <a:rPr lang="en-US" dirty="0"/>
              <a:t>UK </a:t>
            </a:r>
            <a:r>
              <a:rPr lang="en-US" dirty="0" err="1"/>
              <a:t>Hypoglycaemia</a:t>
            </a:r>
            <a:r>
              <a:rPr lang="en-US" dirty="0"/>
              <a:t> Study Group. (2007). Risk of </a:t>
            </a:r>
            <a:r>
              <a:rPr lang="en-US" dirty="0" err="1"/>
              <a:t>hypoglycaemia</a:t>
            </a:r>
            <a:r>
              <a:rPr lang="en-US" dirty="0"/>
              <a:t> in types 1 and 2 diabetes: effects of treatment modalities and their duration. </a:t>
            </a:r>
            <a:r>
              <a:rPr lang="en-US" i="1" dirty="0" err="1"/>
              <a:t>Diabetologia</a:t>
            </a:r>
            <a:r>
              <a:rPr lang="en-US" dirty="0"/>
              <a:t>, </a:t>
            </a:r>
            <a:r>
              <a:rPr lang="en-US" i="1" dirty="0"/>
              <a:t>50</a:t>
            </a:r>
            <a:r>
              <a:rPr lang="en-US" dirty="0"/>
              <a:t>(6), 1140-1147</a:t>
            </a:r>
            <a:r>
              <a:rPr lang="en-US" dirty="0" smtClean="0"/>
              <a:t>.</a:t>
            </a:r>
          </a:p>
          <a:p>
            <a:pPr>
              <a:buNone/>
            </a:pPr>
            <a:r>
              <a:rPr lang="en-US" dirty="0"/>
              <a:t>Gunn, K. L., Seers, K., Posner, N., &amp; Coates, V. (2012). ‘Somebody there to watch over you’: the role of the family in everyday and emergency diabetes care. </a:t>
            </a:r>
            <a:r>
              <a:rPr lang="en-US" i="1" dirty="0"/>
              <a:t>Health &amp; social care in the community</a:t>
            </a:r>
            <a:r>
              <a:rPr lang="en-US" dirty="0"/>
              <a:t>, </a:t>
            </a:r>
            <a:r>
              <a:rPr lang="en-US" i="1" dirty="0"/>
              <a:t>20</a:t>
            </a:r>
            <a:r>
              <a:rPr lang="en-US" dirty="0"/>
              <a:t>(6), 591-598.</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71</TotalTime>
  <Words>652</Words>
  <Application>Microsoft Office PowerPoint</Application>
  <PresentationFormat>On-screen Show (4:3)</PresentationFormat>
  <Paragraphs>58</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Calibri</vt:lpstr>
      <vt:lpstr>Constantia</vt:lpstr>
      <vt:lpstr>Times New Roman</vt:lpstr>
      <vt:lpstr>Wingdings</vt:lpstr>
      <vt:lpstr>Wingdings 2</vt:lpstr>
      <vt:lpstr>Flow</vt:lpstr>
      <vt:lpstr>PowerPoint Presentation</vt:lpstr>
      <vt:lpstr>Introduction </vt:lpstr>
      <vt:lpstr>Overview of Diabetic Emergencies </vt:lpstr>
      <vt:lpstr>Causes of the Condition</vt:lpstr>
      <vt:lpstr>Symptoms of Diabetic Emergencies</vt:lpstr>
      <vt:lpstr>First Aid/Care for Diabetic Emergencies</vt:lpstr>
      <vt:lpstr>When to call 911 or activate EMS</vt:lpstr>
      <vt:lpstr>Other pertinent information about diabetic emergencies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Microsoft</cp:lastModifiedBy>
  <cp:revision>18</cp:revision>
  <dcterms:created xsi:type="dcterms:W3CDTF">2019-11-10T15:35:12Z</dcterms:created>
  <dcterms:modified xsi:type="dcterms:W3CDTF">2019-11-10T17:01:17Z</dcterms:modified>
</cp:coreProperties>
</file>